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69" r:id="rId5"/>
    <p:sldId id="268" r:id="rId6"/>
    <p:sldId id="270" r:id="rId7"/>
    <p:sldId id="271" r:id="rId8"/>
    <p:sldId id="267" r:id="rId9"/>
    <p:sldId id="266" r:id="rId10"/>
    <p:sldId id="265" r:id="rId11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33" d="100"/>
          <a:sy n="33" d="100"/>
        </p:scale>
        <p:origin x="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F6E1-C1EC-4B56-8C32-FA07DE4E35AC}" type="datetimeFigureOut">
              <a:rPr lang="en-US" smtClean="0"/>
              <a:t>24-Oct-24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B577-BFEB-48E2-9B34-6DF7741A9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DB577-BFEB-48E2-9B34-6DF7741A9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hyperlink" Target="http://www.cosmoinfrasolutions.com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cosmoinfrasolutions.com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55" y="0"/>
            <a:ext cx="243840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2900" y="6184900"/>
            <a:ext cx="10913565" cy="1250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700"/>
              </a:lnSpc>
              <a:tabLst/>
            </a:pPr>
            <a:r>
              <a:rPr lang="en-US" altLang="zh-CN" sz="6000" dirty="0">
                <a:solidFill>
                  <a:srgbClr val="1DAAD5"/>
                </a:solidFill>
                <a:latin typeface="Arial" pitchFamily="18" charset="0"/>
                <a:cs typeface="Arial" pitchFamily="18" charset="0"/>
              </a:rPr>
              <a:t>CIVIL CONSTRUCTION WORK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24384000" cy="13716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0 w 24384000"/>
              <a:gd name="connsiteY3" fmla="*/ 13716000 h 13716000"/>
              <a:gd name="connsiteX4" fmla="*/ 0 w 24384000"/>
              <a:gd name="connsiteY4" fmla="*/ 0 h 1371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97950" y="9366805"/>
            <a:ext cx="707463" cy="406355"/>
          </a:xfrm>
          <a:custGeom>
            <a:avLst/>
            <a:gdLst>
              <a:gd name="connsiteX0" fmla="*/ 707374 w 707463"/>
              <a:gd name="connsiteY0" fmla="*/ 193906 h 406355"/>
              <a:gd name="connsiteX1" fmla="*/ 707374 w 707463"/>
              <a:gd name="connsiteY1" fmla="*/ 261 h 406355"/>
              <a:gd name="connsiteX2" fmla="*/ 401897 w 707463"/>
              <a:gd name="connsiteY2" fmla="*/ 190723 h 406355"/>
              <a:gd name="connsiteX3" fmla="*/ 306025 w 707463"/>
              <a:gd name="connsiteY3" fmla="*/ 191056 h 406355"/>
              <a:gd name="connsiteX4" fmla="*/ 50 w 707463"/>
              <a:gd name="connsiteY4" fmla="*/ 0 h 406355"/>
              <a:gd name="connsiteX5" fmla="*/ 98 w 707463"/>
              <a:gd name="connsiteY5" fmla="*/ 317635 h 406355"/>
              <a:gd name="connsiteX6" fmla="*/ 87041 w 707463"/>
              <a:gd name="connsiteY6" fmla="*/ 405908 h 406355"/>
              <a:gd name="connsiteX7" fmla="*/ 420422 w 707463"/>
              <a:gd name="connsiteY7" fmla="*/ 406121 h 406355"/>
              <a:gd name="connsiteX8" fmla="*/ 624136 w 707463"/>
              <a:gd name="connsiteY8" fmla="*/ 405862 h 406355"/>
              <a:gd name="connsiteX9" fmla="*/ 707303 w 707463"/>
              <a:gd name="connsiteY9" fmla="*/ 323098 h 406355"/>
              <a:gd name="connsiteX10" fmla="*/ 707374 w 707463"/>
              <a:gd name="connsiteY10" fmla="*/ 193906 h 406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707463" h="406355">
                <a:moveTo>
                  <a:pt x="707374" y="193906"/>
                </a:moveTo>
                <a:cubicBezTo>
                  <a:pt x="707374" y="131922"/>
                  <a:pt x="707374" y="69938"/>
                  <a:pt x="707374" y="261"/>
                </a:cubicBezTo>
                <a:cubicBezTo>
                  <a:pt x="599770" y="66995"/>
                  <a:pt x="499693" y="127101"/>
                  <a:pt x="401897" y="190723"/>
                </a:cubicBezTo>
                <a:cubicBezTo>
                  <a:pt x="367320" y="213238"/>
                  <a:pt x="340841" y="213735"/>
                  <a:pt x="306025" y="191056"/>
                </a:cubicBezTo>
                <a:cubicBezTo>
                  <a:pt x="208230" y="127292"/>
                  <a:pt x="108106" y="67090"/>
                  <a:pt x="50" y="0"/>
                </a:cubicBezTo>
                <a:cubicBezTo>
                  <a:pt x="50" y="112068"/>
                  <a:pt x="-91" y="214852"/>
                  <a:pt x="98" y="317635"/>
                </a:cubicBezTo>
                <a:cubicBezTo>
                  <a:pt x="241" y="387550"/>
                  <a:pt x="17267" y="405457"/>
                  <a:pt x="87041" y="405908"/>
                </a:cubicBezTo>
                <a:cubicBezTo>
                  <a:pt x="198160" y="406621"/>
                  <a:pt x="309303" y="406121"/>
                  <a:pt x="420422" y="406121"/>
                </a:cubicBezTo>
                <a:cubicBezTo>
                  <a:pt x="488318" y="406121"/>
                  <a:pt x="556239" y="406834"/>
                  <a:pt x="624136" y="405862"/>
                </a:cubicBezTo>
                <a:cubicBezTo>
                  <a:pt x="688755" y="404911"/>
                  <a:pt x="706828" y="386291"/>
                  <a:pt x="707303" y="323098"/>
                </a:cubicBezTo>
                <a:cubicBezTo>
                  <a:pt x="707636" y="280041"/>
                  <a:pt x="707374" y="236962"/>
                  <a:pt x="707374" y="193906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706630" y="9155105"/>
            <a:ext cx="690224" cy="204307"/>
          </a:xfrm>
          <a:custGeom>
            <a:avLst/>
            <a:gdLst>
              <a:gd name="connsiteX0" fmla="*/ 359218 w 690224"/>
              <a:gd name="connsiteY0" fmla="*/ 0 h 204307"/>
              <a:gd name="connsiteX1" fmla="*/ 322455 w 690224"/>
              <a:gd name="connsiteY1" fmla="*/ 4322 h 204307"/>
              <a:gd name="connsiteX2" fmla="*/ 0 w 690224"/>
              <a:gd name="connsiteY2" fmla="*/ 204307 h 204307"/>
              <a:gd name="connsiteX3" fmla="*/ 690224 w 690224"/>
              <a:gd name="connsiteY3" fmla="*/ 204307 h 204307"/>
              <a:gd name="connsiteX4" fmla="*/ 359218 w 690224"/>
              <a:gd name="connsiteY4" fmla="*/ 0 h 204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0224" h="204307">
                <a:moveTo>
                  <a:pt x="359218" y="0"/>
                </a:moveTo>
                <a:cubicBezTo>
                  <a:pt x="350716" y="-5129"/>
                  <a:pt x="332263" y="-1661"/>
                  <a:pt x="322455" y="4322"/>
                </a:cubicBezTo>
                <a:cubicBezTo>
                  <a:pt x="218603" y="67659"/>
                  <a:pt x="115559" y="132326"/>
                  <a:pt x="0" y="204307"/>
                </a:cubicBezTo>
                <a:lnTo>
                  <a:pt x="690224" y="204307"/>
                </a:lnTo>
                <a:cubicBezTo>
                  <a:pt x="572860" y="131422"/>
                  <a:pt x="466585" y="64809"/>
                  <a:pt x="359218" y="0"/>
                </a:cubicBezTo>
              </a:path>
            </a:pathLst>
          </a:custGeom>
          <a:solidFill>
            <a:srgbClr val="0E639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0"/>
            <a:ext cx="7264400" cy="5778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7175500"/>
            <a:ext cx="723900" cy="6985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900" y="11049000"/>
            <a:ext cx="622300" cy="6223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/>
          <a:srcRect l="29827"/>
          <a:stretch/>
        </p:blipFill>
        <p:spPr bwMode="auto">
          <a:xfrm>
            <a:off x="9982200" y="-7374"/>
            <a:ext cx="14401800" cy="137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5600" y="4673600"/>
            <a:ext cx="11436400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140,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ShriGopal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Nagar, </a:t>
            </a:r>
            <a:r>
              <a:rPr lang="en-US" sz="4000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Gopalpura</a:t>
            </a: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Bye Pass Road,</a:t>
            </a:r>
          </a:p>
          <a:p>
            <a:pPr>
              <a:lnSpc>
                <a:spcPts val="5400"/>
              </a:lnSpc>
              <a:tabLst/>
            </a:pPr>
            <a:r>
              <a:rPr lang="en-US" sz="4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Jaipur, Rajasthan 302015</a:t>
            </a:r>
            <a:endParaRPr lang="en-US" altLang="zh-CN" sz="4000" dirty="0">
              <a:solidFill>
                <a:srgbClr val="53585F"/>
              </a:solidFill>
              <a:latin typeface="SansSerif" pitchFamily="18" charset="0"/>
              <a:cs typeface="SansSerif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895600" y="7226300"/>
            <a:ext cx="3980257" cy="6851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+91 141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</a:rPr>
              <a:t>2500801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95600" y="9131300"/>
            <a:ext cx="69342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u="sng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  <a:hlinkClick r:id="rId6"/>
              </a:rPr>
              <a:t>info@cosmoinfrasolutions.com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95600" y="11112500"/>
            <a:ext cx="69850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u="sng" dirty="0">
                <a:solidFill>
                  <a:srgbClr val="53585F"/>
                </a:solidFill>
                <a:latin typeface="SansSerif" pitchFamily="18" charset="0"/>
                <a:cs typeface="SansSerif" pitchFamily="18" charset="0"/>
                <a:hlinkClick r:id="rId7"/>
              </a:rPr>
              <a:t>www.cosmoinfrasolutions.com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82800" y="8811790"/>
            <a:ext cx="9601200" cy="490421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800" y="2044847"/>
            <a:ext cx="6323847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Business Overview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33500" y="4051300"/>
            <a:ext cx="12687300" cy="78483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8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 End to End Services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33500" y="4948565"/>
            <a:ext cx="20231100" cy="518603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685800" marR="0" indent="-6858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 Infrasolutions </a:t>
            </a: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leader in providing integrated support from service to solutions. It has been serving various industries pertaining to infrastructure for over two decades.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4000" b="1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</a:t>
            </a: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successfully executed various civil works for all kind of Industries. As Total Service Provider (TSP), we undertake &amp; do complete execution of Commercial buildings, Radio-genomics lab, Industrial units, Petrol pumps, Windmill, Solar power plant, Telecom sites &amp; Data Centres.</a:t>
            </a:r>
            <a:endParaRPr lang="en-US" sz="4000" dirty="0">
              <a:solidFill>
                <a:srgbClr val="1A6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82800" y="9073121"/>
            <a:ext cx="9601200" cy="4642879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25755" y="1870526"/>
            <a:ext cx="7469352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Company’s Milestones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30720" y="3691520"/>
            <a:ext cx="22583683" cy="89678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685800" indent="-685800" algn="just">
              <a:lnSpc>
                <a:spcPts val="7000"/>
              </a:lnSpc>
              <a:buFont typeface="Wingdings" panose="05000000000000000000" pitchFamily="2" charset="2"/>
              <a:buChar char="ü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 recipient of “</a:t>
            </a:r>
            <a:r>
              <a:rPr lang="en-IN" sz="4000" b="1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Service provider</a:t>
            </a: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by Indus Towers Ltd. </a:t>
            </a:r>
          </a:p>
          <a:p>
            <a:pPr marL="685800" indent="-685800" algn="just">
              <a:lnSpc>
                <a:spcPts val="7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ISO 9001, ISO 14001 &amp; ISO 45001 certified Company.</a:t>
            </a:r>
          </a:p>
          <a:p>
            <a:pPr marL="685800" indent="-685800" algn="just">
              <a:lnSpc>
                <a:spcPts val="7000"/>
              </a:lnSpc>
              <a:buFont typeface="Wingdings" panose="05000000000000000000" pitchFamily="2" charset="2"/>
              <a:buChar char="ü"/>
            </a:pPr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Best Professionally Managed Company by CIDC (A Government of India Enterprise).</a:t>
            </a:r>
            <a:r>
              <a:rPr lang="en-US" altLang="zh-C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 algn="just">
              <a:lnSpc>
                <a:spcPts val="7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India`s first “Ground Based Satellite Access Portal” site at Mehsana </a:t>
            </a:r>
          </a:p>
          <a:p>
            <a:pPr marL="685800" indent="-685800" algn="just">
              <a:lnSpc>
                <a:spcPts val="7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Upgradation and Development of 31+ DC sites for various customers like Airtel, </a:t>
            </a:r>
            <a:r>
              <a:rPr lang="en-US" altLang="zh-CN" sz="4000" dirty="0" err="1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Nxtra</a:t>
            </a:r>
            <a:r>
              <a:rPr lang="en-US" altLang="zh-C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,Indus etc.</a:t>
            </a:r>
          </a:p>
          <a:p>
            <a:pPr marL="685800" indent="-685800" algn="just">
              <a:lnSpc>
                <a:spcPts val="7000"/>
              </a:lnSpc>
              <a:buFont typeface="Wingdings" panose="05000000000000000000" pitchFamily="2" charset="2"/>
              <a:buChar char="ü"/>
            </a:pPr>
            <a:r>
              <a:rPr lang="en-US" altLang="zh-C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India Footprint  with Highly skilled professionals with Specialized Teams. </a:t>
            </a:r>
          </a:p>
          <a:p>
            <a:pPr marL="857250" indent="-857250">
              <a:lnSpc>
                <a:spcPts val="7000"/>
              </a:lnSpc>
              <a:buFont typeface="Wingdings" panose="05000000000000000000" pitchFamily="2" charset="2"/>
              <a:buChar char="ü"/>
            </a:pPr>
            <a:endParaRPr lang="en-US" altLang="zh-CN" sz="25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  <a:p>
            <a:pPr marL="857250" indent="-857250">
              <a:lnSpc>
                <a:spcPts val="7000"/>
              </a:lnSpc>
              <a:buFont typeface="Wingdings" panose="05000000000000000000" pitchFamily="2" charset="2"/>
              <a:buChar char="ü"/>
            </a:pPr>
            <a:endParaRPr lang="en-US" altLang="zh-CN" sz="25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  <a:p>
            <a:pPr>
              <a:lnSpc>
                <a:spcPts val="7000"/>
              </a:lnSpc>
              <a:tabLst/>
            </a:pPr>
            <a:endParaRPr lang="en-US" altLang="zh-CN" sz="25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  <a:p>
            <a:pPr marL="857250" indent="-857250">
              <a:lnSpc>
                <a:spcPts val="7000"/>
              </a:lnSpc>
              <a:buFont typeface="Arial" panose="020B0604020202020204" pitchFamily="34" charset="0"/>
              <a:buChar char="•"/>
              <a:tabLst/>
            </a:pPr>
            <a:endParaRPr lang="en-US" altLang="zh-CN" sz="5800" dirty="0">
              <a:solidFill>
                <a:srgbClr val="53585F"/>
              </a:solidFill>
              <a:latin typeface="Arial" pitchFamily="18" charset="0"/>
              <a:cs typeface="Ari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6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193800" y="1844527"/>
            <a:ext cx="4299254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Services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33500" y="4495800"/>
            <a:ext cx="20231100" cy="420115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Pre-construction 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services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Renovation &amp; Restoration services</a:t>
            </a:r>
          </a:p>
          <a:p>
            <a:endParaRPr lang="en-US" sz="5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510702-14F5-A23D-93F5-30C2C509D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756" y="8382000"/>
            <a:ext cx="6643328" cy="66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8236590" y="3936507"/>
            <a:ext cx="791082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Pre- Construction Services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50FEF3-6CED-A369-4F12-ED4D0A400FDD}"/>
              </a:ext>
            </a:extLst>
          </p:cNvPr>
          <p:cNvSpPr/>
          <p:nvPr/>
        </p:nvSpPr>
        <p:spPr>
          <a:xfrm>
            <a:off x="1512311" y="5003306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2D45A-DDB5-4F0A-C283-4403F6AEF988}"/>
              </a:ext>
            </a:extLst>
          </p:cNvPr>
          <p:cNvSpPr/>
          <p:nvPr/>
        </p:nvSpPr>
        <p:spPr>
          <a:xfrm>
            <a:off x="7684511" y="5003306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0673E2-3ACF-FF69-5623-BA42917C9C16}"/>
              </a:ext>
            </a:extLst>
          </p:cNvPr>
          <p:cNvSpPr/>
          <p:nvPr/>
        </p:nvSpPr>
        <p:spPr>
          <a:xfrm>
            <a:off x="13792200" y="5003306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99A43D-4EE0-31D1-976E-D714EB946557}"/>
              </a:ext>
            </a:extLst>
          </p:cNvPr>
          <p:cNvSpPr/>
          <p:nvPr/>
        </p:nvSpPr>
        <p:spPr>
          <a:xfrm>
            <a:off x="20497800" y="49530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323E17-F0C9-DAE0-AA9D-CDFAD31184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31967"/>
            <a:ext cx="1314450" cy="1314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1EA0E1-63BB-94B2-2822-C26EF81F7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7" y="5221909"/>
            <a:ext cx="1407433" cy="14074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7FE030-5C44-AFE3-1FAE-780E32E8E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331967"/>
            <a:ext cx="1365250" cy="13233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2E5AF5-0BBE-3BA2-4323-1B6BACEC3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0" y="5331967"/>
            <a:ext cx="1168400" cy="1244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6CA93A-40BE-4F59-E129-F520C282B114}"/>
              </a:ext>
            </a:extLst>
          </p:cNvPr>
          <p:cNvSpPr/>
          <p:nvPr/>
        </p:nvSpPr>
        <p:spPr>
          <a:xfrm>
            <a:off x="585746" y="7620000"/>
            <a:ext cx="4062454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>
                <a:solidFill>
                  <a:srgbClr val="0070C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4043F9-3CE5-85E0-9979-FEE9A11DD5A2}"/>
              </a:ext>
            </a:extLst>
          </p:cNvPr>
          <p:cNvSpPr/>
          <p:nvPr/>
        </p:nvSpPr>
        <p:spPr>
          <a:xfrm>
            <a:off x="6681746" y="7620000"/>
            <a:ext cx="4062454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6BA3C2A-2A9B-48CC-9FE4-96E21CABE9F0}"/>
              </a:ext>
            </a:extLst>
          </p:cNvPr>
          <p:cNvSpPr/>
          <p:nvPr/>
        </p:nvSpPr>
        <p:spPr>
          <a:xfrm>
            <a:off x="12929344" y="7620000"/>
            <a:ext cx="4063256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54DCF2-869A-B51F-FDF8-28BDE07BBE4F}"/>
              </a:ext>
            </a:extLst>
          </p:cNvPr>
          <p:cNvSpPr/>
          <p:nvPr/>
        </p:nvSpPr>
        <p:spPr>
          <a:xfrm>
            <a:off x="19431000" y="7620000"/>
            <a:ext cx="4414916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1D82381-304A-624E-B115-8CF80FEFA7EB}"/>
              </a:ext>
            </a:extLst>
          </p:cNvPr>
          <p:cNvSpPr/>
          <p:nvPr/>
        </p:nvSpPr>
        <p:spPr>
          <a:xfrm>
            <a:off x="228600" y="7752842"/>
            <a:ext cx="4783083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B780E6-9E23-56E9-A454-5ED130E830E0}"/>
              </a:ext>
            </a:extLst>
          </p:cNvPr>
          <p:cNvSpPr/>
          <p:nvPr/>
        </p:nvSpPr>
        <p:spPr>
          <a:xfrm>
            <a:off x="6248400" y="7747213"/>
            <a:ext cx="4783084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Project Cost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7DC35FBA-299A-C1DC-8F8B-76480996BB0A}"/>
              </a:ext>
            </a:extLst>
          </p:cNvPr>
          <p:cNvSpPr/>
          <p:nvPr/>
        </p:nvSpPr>
        <p:spPr>
          <a:xfrm>
            <a:off x="12635604" y="7747000"/>
            <a:ext cx="4661796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Project Feasibility</a:t>
            </a: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23E02311-29F2-465C-A8A9-FF831D85BF90}"/>
              </a:ext>
            </a:extLst>
          </p:cNvPr>
          <p:cNvSpPr/>
          <p:nvPr/>
        </p:nvSpPr>
        <p:spPr>
          <a:xfrm>
            <a:off x="19128289" y="7747473"/>
            <a:ext cx="4897215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Necessary Permits</a:t>
            </a:r>
          </a:p>
        </p:txBody>
      </p:sp>
      <p:sp>
        <p:nvSpPr>
          <p:cNvPr id="1026" name="TextBox 1">
            <a:extLst>
              <a:ext uri="{FF2B5EF4-FFF2-40B4-BE49-F238E27FC236}">
                <a16:creationId xmlns:a16="http://schemas.microsoft.com/office/drawing/2014/main" id="{59601F81-4CF6-8B48-C6DA-C7222BE4D5DD}"/>
              </a:ext>
            </a:extLst>
          </p:cNvPr>
          <p:cNvSpPr txBox="1"/>
          <p:nvPr/>
        </p:nvSpPr>
        <p:spPr>
          <a:xfrm>
            <a:off x="794980" y="8803161"/>
            <a:ext cx="3059365" cy="305179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Determine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Project scope.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Prepare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strategic development plan.</a:t>
            </a:r>
          </a:p>
        </p:txBody>
      </p:sp>
      <p:sp>
        <p:nvSpPr>
          <p:cNvPr id="1028" name="TextBox 1">
            <a:extLst>
              <a:ext uri="{FF2B5EF4-FFF2-40B4-BE49-F238E27FC236}">
                <a16:creationId xmlns:a16="http://schemas.microsoft.com/office/drawing/2014/main" id="{56CE753D-B069-5C3C-C174-605F1A939D3F}"/>
              </a:ext>
            </a:extLst>
          </p:cNvPr>
          <p:cNvSpPr txBox="1"/>
          <p:nvPr/>
        </p:nvSpPr>
        <p:spPr>
          <a:xfrm>
            <a:off x="6870451" y="8184332"/>
            <a:ext cx="3910053" cy="551978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endParaRPr lang="en-US" altLang="zh-CN" sz="3000" b="1" dirty="0">
              <a:solidFill>
                <a:srgbClr val="1A6397"/>
              </a:solidFill>
              <a:latin typeface="Arial" pitchFamily="18" charset="0"/>
              <a:cs typeface="Arial" pitchFamily="18" charset="0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Plan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preliminary construction budget.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Prepare initial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bid on estimation.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Construct final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bid post design</a:t>
            </a:r>
            <a:r>
              <a:rPr lang="en-US" altLang="zh-CN" sz="3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.</a:t>
            </a:r>
          </a:p>
          <a:p>
            <a:pPr>
              <a:lnSpc>
                <a:spcPts val="4800"/>
              </a:lnSpc>
              <a:tabLst/>
            </a:pPr>
            <a:endParaRPr lang="en-US" altLang="zh-CN" sz="3000" b="1" dirty="0">
              <a:solidFill>
                <a:srgbClr val="1A6397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1029" name="TextBox 1">
            <a:extLst>
              <a:ext uri="{FF2B5EF4-FFF2-40B4-BE49-F238E27FC236}">
                <a16:creationId xmlns:a16="http://schemas.microsoft.com/office/drawing/2014/main" id="{BBC03E9E-0DE1-7120-AF34-EBEEF0508AC1}"/>
              </a:ext>
            </a:extLst>
          </p:cNvPr>
          <p:cNvSpPr txBox="1"/>
          <p:nvPr/>
        </p:nvSpPr>
        <p:spPr>
          <a:xfrm>
            <a:off x="13216628" y="8214869"/>
            <a:ext cx="3782147" cy="428867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endParaRPr lang="en-US" altLang="zh-CN" sz="3000" b="1" dirty="0">
              <a:solidFill>
                <a:srgbClr val="1A6397"/>
              </a:solidFill>
              <a:latin typeface="Arial" pitchFamily="18" charset="0"/>
              <a:cs typeface="Arial" pitchFamily="18" charset="0"/>
            </a:endParaRP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Determine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project feasibility.</a:t>
            </a:r>
          </a:p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Do necessary 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amendments if </a:t>
            </a:r>
          </a:p>
          <a:p>
            <a:pPr>
              <a:lnSpc>
                <a:spcPts val="4800"/>
              </a:lnSpc>
              <a:tabLst/>
            </a:pPr>
            <a:r>
              <a:rPr lang="en-US" altLang="zh-CN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not feasible.</a:t>
            </a:r>
            <a:endParaRPr lang="en-US" altLang="zh-CN" sz="3000" b="1" dirty="0">
              <a:solidFill>
                <a:srgbClr val="1A6397"/>
              </a:solidFill>
              <a:latin typeface="Arial" pitchFamily="18" charset="0"/>
              <a:cs typeface="Arial" pitchFamily="18" charset="0"/>
            </a:endParaRPr>
          </a:p>
          <a:p>
            <a:pPr>
              <a:lnSpc>
                <a:spcPts val="4800"/>
              </a:lnSpc>
              <a:tabLst/>
            </a:pPr>
            <a:endParaRPr lang="en-US" altLang="zh-CN" sz="3000" b="1" dirty="0">
              <a:solidFill>
                <a:srgbClr val="1A6397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1030" name="TextBox 1">
            <a:extLst>
              <a:ext uri="{FF2B5EF4-FFF2-40B4-BE49-F238E27FC236}">
                <a16:creationId xmlns:a16="http://schemas.microsoft.com/office/drawing/2014/main" id="{14CDF050-786B-AEDB-7B3B-7574E19B44C8}"/>
              </a:ext>
            </a:extLst>
          </p:cNvPr>
          <p:cNvSpPr txBox="1"/>
          <p:nvPr/>
        </p:nvSpPr>
        <p:spPr>
          <a:xfrm>
            <a:off x="19583401" y="8737853"/>
            <a:ext cx="6400799" cy="428290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This process involves</a:t>
            </a:r>
          </a:p>
          <a:p>
            <a:pPr>
              <a:lnSpc>
                <a:spcPts val="4800"/>
              </a:lnSpc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acquiring necessary</a:t>
            </a:r>
          </a:p>
          <a:p>
            <a:pPr>
              <a:lnSpc>
                <a:spcPts val="4800"/>
              </a:lnSpc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permissions and</a:t>
            </a:r>
          </a:p>
          <a:p>
            <a:pPr>
              <a:lnSpc>
                <a:spcPts val="4800"/>
              </a:lnSpc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clearances from local, </a:t>
            </a:r>
          </a:p>
          <a:p>
            <a:pPr>
              <a:lnSpc>
                <a:spcPts val="4800"/>
              </a:lnSpc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regional, and sometimes </a:t>
            </a:r>
          </a:p>
          <a:p>
            <a:pPr>
              <a:lnSpc>
                <a:spcPts val="4800"/>
              </a:lnSpc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national regulatory </a:t>
            </a:r>
          </a:p>
          <a:p>
            <a:pPr>
              <a:lnSpc>
                <a:spcPts val="4800"/>
              </a:lnSpc>
            </a:pPr>
            <a:r>
              <a:rPr lang="en-US" sz="2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bodies. </a:t>
            </a:r>
            <a:endParaRPr lang="en-US" altLang="zh-CN" sz="2800" b="1" dirty="0">
              <a:solidFill>
                <a:srgbClr val="1A6397"/>
              </a:solidFill>
              <a:latin typeface="Arial" pitchFamily="18" charset="0"/>
              <a:cs typeface="Arial" pitchFamily="18" charset="0"/>
            </a:endParaRPr>
          </a:p>
        </p:txBody>
      </p: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560AC7CE-5B79-7403-0A20-7F5AB2EECDF6}"/>
              </a:ext>
            </a:extLst>
          </p:cNvPr>
          <p:cNvCxnSpPr>
            <a:cxnSpLocks/>
            <a:stCxn id="13" idx="4"/>
          </p:cNvCxnSpPr>
          <p:nvPr/>
        </p:nvCxnSpPr>
        <p:spPr>
          <a:xfrm>
            <a:off x="2546856" y="6975079"/>
            <a:ext cx="0" cy="777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A7092A85-3CC6-4B2E-AB95-E73FDDBE6B2F}"/>
              </a:ext>
            </a:extLst>
          </p:cNvPr>
          <p:cNvCxnSpPr>
            <a:cxnSpLocks/>
          </p:cNvCxnSpPr>
          <p:nvPr/>
        </p:nvCxnSpPr>
        <p:spPr>
          <a:xfrm>
            <a:off x="8610600" y="6934200"/>
            <a:ext cx="0" cy="8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281486B-91A2-1EC1-62F3-7DEF3A758CC3}"/>
              </a:ext>
            </a:extLst>
          </p:cNvPr>
          <p:cNvCxnSpPr>
            <a:cxnSpLocks/>
          </p:cNvCxnSpPr>
          <p:nvPr/>
        </p:nvCxnSpPr>
        <p:spPr>
          <a:xfrm>
            <a:off x="14859000" y="6934200"/>
            <a:ext cx="0" cy="818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852C5A78-E7F7-47EC-C73A-BEED78A9E7F1}"/>
              </a:ext>
            </a:extLst>
          </p:cNvPr>
          <p:cNvCxnSpPr>
            <a:cxnSpLocks/>
          </p:cNvCxnSpPr>
          <p:nvPr/>
        </p:nvCxnSpPr>
        <p:spPr>
          <a:xfrm flipH="1">
            <a:off x="21488400" y="6852501"/>
            <a:ext cx="23064" cy="894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83297E43-D84E-9A84-FCAD-ECCDC9A22125}"/>
              </a:ext>
            </a:extLst>
          </p:cNvPr>
          <p:cNvSpPr txBox="1"/>
          <p:nvPr/>
        </p:nvSpPr>
        <p:spPr>
          <a:xfrm>
            <a:off x="1193800" y="1844527"/>
            <a:ext cx="4299254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Services</a:t>
            </a:r>
          </a:p>
        </p:txBody>
      </p:sp>
    </p:spTree>
    <p:extLst>
      <p:ext uri="{BB962C8B-B14F-4D97-AF65-F5344CB8AC3E}">
        <p14:creationId xmlns:p14="http://schemas.microsoft.com/office/powerpoint/2010/main" val="57862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8236590" y="3936507"/>
            <a:ext cx="6541855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Construction Services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50FEF3-6CED-A369-4F12-ED4D0A400FDD}"/>
              </a:ext>
            </a:extLst>
          </p:cNvPr>
          <p:cNvSpPr/>
          <p:nvPr/>
        </p:nvSpPr>
        <p:spPr>
          <a:xfrm>
            <a:off x="1207511" y="46482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2D45A-DDB5-4F0A-C283-4403F6AEF988}"/>
              </a:ext>
            </a:extLst>
          </p:cNvPr>
          <p:cNvSpPr/>
          <p:nvPr/>
        </p:nvSpPr>
        <p:spPr>
          <a:xfrm>
            <a:off x="1207511" y="68580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0673E2-3ACF-FF69-5623-BA42917C9C16}"/>
              </a:ext>
            </a:extLst>
          </p:cNvPr>
          <p:cNvSpPr/>
          <p:nvPr/>
        </p:nvSpPr>
        <p:spPr>
          <a:xfrm>
            <a:off x="1099056" y="91440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99A43D-4EE0-31D1-976E-D714EB946557}"/>
              </a:ext>
            </a:extLst>
          </p:cNvPr>
          <p:cNvSpPr/>
          <p:nvPr/>
        </p:nvSpPr>
        <p:spPr>
          <a:xfrm>
            <a:off x="13540324" y="4642558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1D82381-304A-624E-B115-8CF80FEFA7EB}"/>
              </a:ext>
            </a:extLst>
          </p:cNvPr>
          <p:cNvSpPr/>
          <p:nvPr/>
        </p:nvSpPr>
        <p:spPr>
          <a:xfrm>
            <a:off x="3672461" y="5029200"/>
            <a:ext cx="4176139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Land Development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B780E6-9E23-56E9-A454-5ED130E830E0}"/>
              </a:ext>
            </a:extLst>
          </p:cNvPr>
          <p:cNvSpPr/>
          <p:nvPr/>
        </p:nvSpPr>
        <p:spPr>
          <a:xfrm>
            <a:off x="3578953" y="7207681"/>
            <a:ext cx="5339921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Civil-Infra work</a:t>
            </a:r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7DC35FBA-299A-C1DC-8F8B-76480996BB0A}"/>
              </a:ext>
            </a:extLst>
          </p:cNvPr>
          <p:cNvSpPr/>
          <p:nvPr/>
        </p:nvSpPr>
        <p:spPr>
          <a:xfrm>
            <a:off x="3581400" y="9488997"/>
            <a:ext cx="5333999" cy="11642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Road &amp; Drainage work</a:t>
            </a: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23E02311-29F2-465C-A8A9-FF831D85BF90}"/>
              </a:ext>
            </a:extLst>
          </p:cNvPr>
          <p:cNvSpPr/>
          <p:nvPr/>
        </p:nvSpPr>
        <p:spPr>
          <a:xfrm>
            <a:off x="16095967" y="5145495"/>
            <a:ext cx="5172889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Resources Management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4255AD-AD4D-27DC-2903-F4A4A13EA704}"/>
              </a:ext>
            </a:extLst>
          </p:cNvPr>
          <p:cNvSpPr/>
          <p:nvPr/>
        </p:nvSpPr>
        <p:spPr>
          <a:xfrm>
            <a:off x="13500841" y="69342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33F83A-9AAB-04EC-89A1-E48AD98419E0}"/>
              </a:ext>
            </a:extLst>
          </p:cNvPr>
          <p:cNvSpPr/>
          <p:nvPr/>
        </p:nvSpPr>
        <p:spPr>
          <a:xfrm>
            <a:off x="16100883" y="7359609"/>
            <a:ext cx="5075554" cy="78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Precast Boundary wall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3E6E4A-4D44-4C2A-C193-30818A8944AB}"/>
              </a:ext>
            </a:extLst>
          </p:cNvPr>
          <p:cNvSpPr/>
          <p:nvPr/>
        </p:nvSpPr>
        <p:spPr>
          <a:xfrm>
            <a:off x="13500840" y="9204436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7028A6-9544-3D8B-6C07-960F2F66880B}"/>
              </a:ext>
            </a:extLst>
          </p:cNvPr>
          <p:cNvSpPr/>
          <p:nvPr/>
        </p:nvSpPr>
        <p:spPr>
          <a:xfrm>
            <a:off x="16095967" y="9556206"/>
            <a:ext cx="6078233" cy="11117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Mechanical, Electrical &amp; Plumbing 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B86F15-D277-BF54-52DE-0CE7AFAAFB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0"/>
          <a:stretch/>
        </p:blipFill>
        <p:spPr>
          <a:xfrm>
            <a:off x="607261" y="4484091"/>
            <a:ext cx="3269587" cy="1840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C7082-9F3A-3AD8-A113-6B71BC2F71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76" y="7086600"/>
            <a:ext cx="1562524" cy="1562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2F06BF-0A57-8AD3-E97F-60FF46987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817" y="4975888"/>
            <a:ext cx="1272101" cy="1272101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E8AC2938-DB3D-43A3-3585-EA3D129449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899" y="7157835"/>
            <a:ext cx="1563935" cy="156393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8707FC99-504F-B75B-A5E0-AB6C90AA38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40" y="9269885"/>
            <a:ext cx="1602429" cy="16024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CCEFB2-3FF5-8A45-73C5-5B48C0C23113}"/>
              </a:ext>
            </a:extLst>
          </p:cNvPr>
          <p:cNvSpPr/>
          <p:nvPr/>
        </p:nvSpPr>
        <p:spPr>
          <a:xfrm>
            <a:off x="6322436" y="11246639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578D0E-2D2C-4E4E-BC3E-3951AB328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004857"/>
            <a:ext cx="2143125" cy="2143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A74B6-201E-2362-58B9-9D9F31413C7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6"/>
          <a:stretch/>
        </p:blipFill>
        <p:spPr>
          <a:xfrm>
            <a:off x="13372229" y="9002335"/>
            <a:ext cx="2405274" cy="2251678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110974-53E6-888A-19FB-580A1AB35777}"/>
              </a:ext>
            </a:extLst>
          </p:cNvPr>
          <p:cNvSpPr/>
          <p:nvPr/>
        </p:nvSpPr>
        <p:spPr>
          <a:xfrm>
            <a:off x="8680547" y="11676628"/>
            <a:ext cx="6078233" cy="11117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Interior &amp; Exterior work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F003C8BD-1B99-EBEE-ED75-4D5A371DDDBA}"/>
              </a:ext>
            </a:extLst>
          </p:cNvPr>
          <p:cNvSpPr txBox="1"/>
          <p:nvPr/>
        </p:nvSpPr>
        <p:spPr>
          <a:xfrm>
            <a:off x="1193800" y="1844527"/>
            <a:ext cx="4299254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Services</a:t>
            </a:r>
          </a:p>
        </p:txBody>
      </p:sp>
    </p:spTree>
    <p:extLst>
      <p:ext uri="{BB962C8B-B14F-4D97-AF65-F5344CB8AC3E}">
        <p14:creationId xmlns:p14="http://schemas.microsoft.com/office/powerpoint/2010/main" val="402682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3505200" y="4363697"/>
            <a:ext cx="9810378" cy="6655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54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Project Management Services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50FEF3-6CED-A369-4F12-ED4D0A400FDD}"/>
              </a:ext>
            </a:extLst>
          </p:cNvPr>
          <p:cNvSpPr/>
          <p:nvPr/>
        </p:nvSpPr>
        <p:spPr>
          <a:xfrm>
            <a:off x="1207511" y="39624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72D45A-DDB5-4F0A-C283-4403F6AEF988}"/>
              </a:ext>
            </a:extLst>
          </p:cNvPr>
          <p:cNvSpPr/>
          <p:nvPr/>
        </p:nvSpPr>
        <p:spPr>
          <a:xfrm>
            <a:off x="1099056" y="7315200"/>
            <a:ext cx="2069089" cy="197177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4350000-CB1C-671F-E4AD-DFFD920631E9}"/>
              </a:ext>
            </a:extLst>
          </p:cNvPr>
          <p:cNvSpPr txBox="1"/>
          <p:nvPr/>
        </p:nvSpPr>
        <p:spPr>
          <a:xfrm>
            <a:off x="3491904" y="5123527"/>
            <a:ext cx="15634296" cy="127727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Overseeing the entire construction process to ensure that the project is completed effectively, efficiently and timely.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C77B48AD-4038-0833-F07E-2971D912414D}"/>
              </a:ext>
            </a:extLst>
          </p:cNvPr>
          <p:cNvSpPr txBox="1"/>
          <p:nvPr/>
        </p:nvSpPr>
        <p:spPr>
          <a:xfrm>
            <a:off x="3532819" y="7792697"/>
            <a:ext cx="11541621" cy="6655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54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Renovation &amp; Restoration Services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6B1262-9D75-7978-FB53-075A49C37310}"/>
              </a:ext>
            </a:extLst>
          </p:cNvPr>
          <p:cNvSpPr txBox="1"/>
          <p:nvPr/>
        </p:nvSpPr>
        <p:spPr>
          <a:xfrm>
            <a:off x="3491904" y="8505617"/>
            <a:ext cx="15634296" cy="14003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IN" sz="4000" dirty="0">
                <a:solidFill>
                  <a:srgbClr val="1A6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and repairing existing infrastructures</a:t>
            </a:r>
            <a:r>
              <a:rPr lang="en-IN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D83D6C-4C67-E523-0738-F63F0A8A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367480"/>
            <a:ext cx="1195120" cy="1195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BCF43-6D29-F83B-7AB0-86377801B1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0" y="7229475"/>
            <a:ext cx="2143125" cy="214312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17DED76A-71F4-3F01-F689-22332928EE2C}"/>
              </a:ext>
            </a:extLst>
          </p:cNvPr>
          <p:cNvSpPr txBox="1"/>
          <p:nvPr/>
        </p:nvSpPr>
        <p:spPr>
          <a:xfrm>
            <a:off x="1193800" y="1844527"/>
            <a:ext cx="4299254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Services</a:t>
            </a:r>
          </a:p>
        </p:txBody>
      </p:sp>
    </p:spTree>
    <p:extLst>
      <p:ext uri="{BB962C8B-B14F-4D97-AF65-F5344CB8AC3E}">
        <p14:creationId xmlns:p14="http://schemas.microsoft.com/office/powerpoint/2010/main" val="93765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3600056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57300" y="1981200"/>
            <a:ext cx="9549089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Health and Safety Policy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938996" y="4152112"/>
            <a:ext cx="3850413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Permits to work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8996" y="4717656"/>
            <a:ext cx="9238683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pecific authorization to commence work post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assessment and mitigation of Risk / Safety Threat.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76FB4-3867-73C7-A7DB-91415F0E5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4" y="3314405"/>
            <a:ext cx="3097222" cy="2957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0C792F-3576-F64E-A900-04B2AAA41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96" y="3936507"/>
            <a:ext cx="1785404" cy="1500395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70657785-4197-15FF-7B63-018912942377}"/>
              </a:ext>
            </a:extLst>
          </p:cNvPr>
          <p:cNvSpPr txBox="1"/>
          <p:nvPr/>
        </p:nvSpPr>
        <p:spPr>
          <a:xfrm>
            <a:off x="2971800" y="6934200"/>
            <a:ext cx="758060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Personal Protective Equipment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A75B5EE-D7D9-EFC7-CD5C-C07AE24F19DF}"/>
              </a:ext>
            </a:extLst>
          </p:cNvPr>
          <p:cNvSpPr txBox="1"/>
          <p:nvPr/>
        </p:nvSpPr>
        <p:spPr>
          <a:xfrm>
            <a:off x="2971800" y="7566423"/>
            <a:ext cx="7944483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 as per job specification and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requirements to ensure protection from any </a:t>
            </a:r>
          </a:p>
          <a:p>
            <a:pPr>
              <a:tabLst/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 injuries to the site team.</a:t>
            </a:r>
            <a:endParaRPr lang="en-US" altLang="zh-CN" sz="32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56677-BAC1-960B-9CDA-28BFC481A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1" y="6799508"/>
            <a:ext cx="1986761" cy="1986761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6E0844BE-BF61-003C-2794-C2BCC619AD3B}"/>
              </a:ext>
            </a:extLst>
          </p:cNvPr>
          <p:cNvSpPr txBox="1"/>
          <p:nvPr/>
        </p:nvSpPr>
        <p:spPr>
          <a:xfrm>
            <a:off x="15087600" y="4038600"/>
            <a:ext cx="5660524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Workplace Supervision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DDD1B07-B864-4C5D-0357-9A5E2736B44E}"/>
              </a:ext>
            </a:extLst>
          </p:cNvPr>
          <p:cNvSpPr txBox="1"/>
          <p:nvPr/>
        </p:nvSpPr>
        <p:spPr>
          <a:xfrm>
            <a:off x="15018224" y="4648200"/>
            <a:ext cx="7219925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100% supervisor at site With respect to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Quality, Safety management,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Progress and site management.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B45D66-3982-092D-DA83-24216B7ED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7"/>
          <a:stretch/>
        </p:blipFill>
        <p:spPr>
          <a:xfrm>
            <a:off x="11811000" y="6324600"/>
            <a:ext cx="3846590" cy="2505749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8FC1A597-A4E4-5BCA-D1E1-6E4D83127BF0}"/>
              </a:ext>
            </a:extLst>
          </p:cNvPr>
          <p:cNvSpPr txBox="1"/>
          <p:nvPr/>
        </p:nvSpPr>
        <p:spPr>
          <a:xfrm>
            <a:off x="15142076" y="6781800"/>
            <a:ext cx="6414128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EHS Awareness Programs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4C89939-3EFD-6739-D99B-C717E04C65A2}"/>
              </a:ext>
            </a:extLst>
          </p:cNvPr>
          <p:cNvSpPr txBox="1"/>
          <p:nvPr/>
        </p:nvSpPr>
        <p:spPr>
          <a:xfrm>
            <a:off x="15011400" y="7391400"/>
            <a:ext cx="8152873" cy="22929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rganised parodically as National Safety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Week, Fire Safety Week , World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Day etc. to create awareness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employees.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76B23E-8B87-2515-6433-39225A4F0F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04" y="10259802"/>
            <a:ext cx="2060996" cy="2060996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7D299AE8-C021-0B02-7C0A-270284395D23}"/>
              </a:ext>
            </a:extLst>
          </p:cNvPr>
          <p:cNvSpPr txBox="1"/>
          <p:nvPr/>
        </p:nvSpPr>
        <p:spPr>
          <a:xfrm>
            <a:off x="7543800" y="10311080"/>
            <a:ext cx="9035102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0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Safety Trainings &amp; Skill Development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43670F1F-A173-50CE-2F67-EE46D830A490}"/>
              </a:ext>
            </a:extLst>
          </p:cNvPr>
          <p:cNvSpPr txBox="1"/>
          <p:nvPr/>
        </p:nvSpPr>
        <p:spPr>
          <a:xfrm>
            <a:off x="7620000" y="10897106"/>
            <a:ext cx="9166740" cy="10310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rogram to be conduct according to TNI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(Training Need Identifications) and task specific 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85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193800" y="2590800"/>
            <a:ext cx="21996400" cy="50800"/>
          </a:xfrm>
          <a:custGeom>
            <a:avLst/>
            <a:gdLst>
              <a:gd name="connsiteX0" fmla="*/ 12700 w 21996400"/>
              <a:gd name="connsiteY0" fmla="*/ 12700 h 50800"/>
              <a:gd name="connsiteX1" fmla="*/ 21983700 w 2199640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996400" h="50800">
                <a:moveTo>
                  <a:pt x="12700" y="12700"/>
                </a:moveTo>
                <a:lnTo>
                  <a:pt x="21983700" y="12700"/>
                </a:lnTo>
              </a:path>
            </a:pathLst>
          </a:custGeom>
          <a:ln w="25400">
            <a:solidFill>
              <a:srgbClr val="21AAD5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6100" y="0"/>
            <a:ext cx="3581400" cy="24892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0400" y="9893300"/>
            <a:ext cx="863600" cy="1778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206500" y="914400"/>
            <a:ext cx="9520491" cy="888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0"/>
              </a:lnSpc>
              <a:tabLst/>
            </a:pPr>
            <a:r>
              <a:rPr lang="en-US" altLang="zh-CN" sz="5800" dirty="0">
                <a:solidFill>
                  <a:srgbClr val="53585F"/>
                </a:solidFill>
                <a:latin typeface="Arial" pitchFamily="18" charset="0"/>
                <a:cs typeface="Arial" pitchFamily="18" charset="0"/>
              </a:rPr>
              <a:t>Our Mission, Vision &amp; Values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6B8B14-C5A7-197D-78BC-6EDDF9765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09" y="3211316"/>
            <a:ext cx="1776904" cy="1011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8D2F4-66AF-38C3-A189-A7BCA9E3B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4435613"/>
            <a:ext cx="1333480" cy="1337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364268-5943-BF31-19BB-F46F0DBBAA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3" y="10744200"/>
            <a:ext cx="3682407" cy="1598215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4B70191E-BBF7-759F-903A-F8B94EA9DCA7}"/>
              </a:ext>
            </a:extLst>
          </p:cNvPr>
          <p:cNvSpPr txBox="1"/>
          <p:nvPr/>
        </p:nvSpPr>
        <p:spPr>
          <a:xfrm>
            <a:off x="3259898" y="10820400"/>
            <a:ext cx="1953740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Values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3C78D8AC-9351-4091-CA43-25AF0BB71189}"/>
              </a:ext>
            </a:extLst>
          </p:cNvPr>
          <p:cNvSpPr txBox="1"/>
          <p:nvPr/>
        </p:nvSpPr>
        <p:spPr>
          <a:xfrm>
            <a:off x="1471693" y="3069640"/>
            <a:ext cx="22531307" cy="721736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sz="1800" dirty="0">
                <a:solidFill>
                  <a:srgbClr val="3333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Mission :</a:t>
            </a:r>
            <a:r>
              <a:rPr lang="en-US" altLang="zh-CN" sz="32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 provide our customers construction solutions using our expertise in the design.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48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Vision :</a:t>
            </a:r>
            <a:r>
              <a:rPr lang="en-US" altLang="zh-CN" sz="3200" b="1" dirty="0">
                <a:solidFill>
                  <a:srgbClr val="1A6397"/>
                </a:solidFill>
                <a:latin typeface="Arial" pitchFamily="18" charset="0"/>
                <a:cs typeface="Arial" pitchFamily="18" charset="0"/>
              </a:rPr>
              <a:t> 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become the leading Infrastructure Company, while delivering projects that consistently exceed international standards and provide exceptional customer satisfaction.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provide best technical infrastructure services by utilizing talented,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skillful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human resources as per highest customer satisfaction and to maintain long term relationship.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To continuously deliver excellent value &amp; innovative solutions to meet our clients' requirements.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Using modern principles and sophisticated technologies, Cosmo </a:t>
            </a:r>
            <a:r>
              <a:rPr lang="en-IN" sz="3200" dirty="0" err="1">
                <a:latin typeface="Arial" panose="020B0604020202020204" pitchFamily="34" charset="0"/>
                <a:cs typeface="Arial" panose="020B0604020202020204" pitchFamily="34" charset="0"/>
              </a:rPr>
              <a:t>Infrasolutions</a:t>
            </a:r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 envisions being the primary preference at all times both nationally and globally, for their renowned excellence, quality, performance and reliability in all types of constructions.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F3B3FA-604D-5CD6-7491-263B02D27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1353800"/>
            <a:ext cx="2108595" cy="2108595"/>
          </a:xfrm>
          <a:prstGeom prst="rect">
            <a:avLst/>
          </a:prstGeom>
        </p:spPr>
      </p:pic>
      <p:pic>
        <p:nvPicPr>
          <p:cNvPr id="1026" name="Picture 1025">
            <a:extLst>
              <a:ext uri="{FF2B5EF4-FFF2-40B4-BE49-F238E27FC236}">
                <a16:creationId xmlns:a16="http://schemas.microsoft.com/office/drawing/2014/main" id="{3BC629E2-F626-8EBE-AD79-2AA755DDDB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11506200"/>
            <a:ext cx="1226792" cy="1226792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77C03794-C688-F176-D54B-4F03BE155B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4"/>
          <a:stretch/>
        </p:blipFill>
        <p:spPr>
          <a:xfrm>
            <a:off x="7467600" y="11658600"/>
            <a:ext cx="1455669" cy="1226792"/>
          </a:xfrm>
          <a:prstGeom prst="rect">
            <a:avLst/>
          </a:prstGeom>
        </p:spPr>
      </p:pic>
      <p:sp>
        <p:nvSpPr>
          <p:cNvPr id="1032" name="TextBox 1">
            <a:extLst>
              <a:ext uri="{FF2B5EF4-FFF2-40B4-BE49-F238E27FC236}">
                <a16:creationId xmlns:a16="http://schemas.microsoft.com/office/drawing/2014/main" id="{D226B2EE-EC9C-B3FD-867C-BACD10E35C0F}"/>
              </a:ext>
            </a:extLst>
          </p:cNvPr>
          <p:cNvSpPr txBox="1"/>
          <p:nvPr/>
        </p:nvSpPr>
        <p:spPr>
          <a:xfrm>
            <a:off x="4648200" y="11887200"/>
            <a:ext cx="1453924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033" name="TextBox 1">
            <a:extLst>
              <a:ext uri="{FF2B5EF4-FFF2-40B4-BE49-F238E27FC236}">
                <a16:creationId xmlns:a16="http://schemas.microsoft.com/office/drawing/2014/main" id="{676C9FE1-996D-D18D-BBBE-E5386FA58576}"/>
              </a:ext>
            </a:extLst>
          </p:cNvPr>
          <p:cNvSpPr txBox="1"/>
          <p:nvPr/>
        </p:nvSpPr>
        <p:spPr>
          <a:xfrm>
            <a:off x="14758587" y="11506200"/>
            <a:ext cx="299601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</p:txBody>
      </p:sp>
      <p:sp>
        <p:nvSpPr>
          <p:cNvPr id="1034" name="TextBox 1">
            <a:extLst>
              <a:ext uri="{FF2B5EF4-FFF2-40B4-BE49-F238E27FC236}">
                <a16:creationId xmlns:a16="http://schemas.microsoft.com/office/drawing/2014/main" id="{251AAE84-05BB-F3D0-E40C-D885AC2469C6}"/>
              </a:ext>
            </a:extLst>
          </p:cNvPr>
          <p:cNvSpPr txBox="1"/>
          <p:nvPr/>
        </p:nvSpPr>
        <p:spPr>
          <a:xfrm>
            <a:off x="8991600" y="11582400"/>
            <a:ext cx="2851743" cy="13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</a:p>
          <a:p>
            <a:pPr>
              <a:lnSpc>
                <a:spcPts val="5400"/>
              </a:lnSpc>
              <a:tabLst/>
            </a:pPr>
            <a:r>
              <a:rPr lang="en-US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Innovation</a:t>
            </a:r>
            <a:endParaRPr lang="en-US" altLang="zh-CN" sz="4000" dirty="0">
              <a:solidFill>
                <a:srgbClr val="5358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TextBox 1">
            <a:extLst>
              <a:ext uri="{FF2B5EF4-FFF2-40B4-BE49-F238E27FC236}">
                <a16:creationId xmlns:a16="http://schemas.microsoft.com/office/drawing/2014/main" id="{564C06B1-4207-4A68-C246-E20E6900B65F}"/>
              </a:ext>
            </a:extLst>
          </p:cNvPr>
          <p:cNvSpPr txBox="1"/>
          <p:nvPr/>
        </p:nvSpPr>
        <p:spPr>
          <a:xfrm>
            <a:off x="20381472" y="11582400"/>
            <a:ext cx="3164328" cy="682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4000" dirty="0">
                <a:solidFill>
                  <a:srgbClr val="5358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57712-6BA9-9705-22F9-47F805626E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1430000"/>
            <a:ext cx="1270593" cy="12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600</Words>
  <Application>Microsoft Office PowerPoint</Application>
  <PresentationFormat>Custom</PresentationFormat>
  <Paragraphs>111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Calibri</vt:lpstr>
      <vt:lpstr>Century Gothic</vt:lpstr>
      <vt:lpstr>SansSerif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Sarju</dc:creator>
  <cp:lastModifiedBy>Mahendra Kumar</cp:lastModifiedBy>
  <cp:revision>39</cp:revision>
  <dcterms:created xsi:type="dcterms:W3CDTF">2006-08-16T00:00:00Z</dcterms:created>
  <dcterms:modified xsi:type="dcterms:W3CDTF">2024-10-24T07:46:10Z</dcterms:modified>
</cp:coreProperties>
</file>